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notesMasterIdLst>
    <p:notesMasterId r:id="rId18"/>
  </p:notesMasterIdLst>
  <p:sldIdLst>
    <p:sldId id="256" r:id="rId2"/>
    <p:sldId id="267" r:id="rId3"/>
    <p:sldId id="279" r:id="rId4"/>
    <p:sldId id="280" r:id="rId5"/>
    <p:sldId id="281" r:id="rId6"/>
    <p:sldId id="268" r:id="rId7"/>
    <p:sldId id="269" r:id="rId8"/>
    <p:sldId id="270" r:id="rId9"/>
    <p:sldId id="271" r:id="rId10"/>
    <p:sldId id="274" r:id="rId11"/>
    <p:sldId id="272" r:id="rId12"/>
    <p:sldId id="275" r:id="rId13"/>
    <p:sldId id="273" r:id="rId14"/>
    <p:sldId id="276" r:id="rId15"/>
    <p:sldId id="278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92FB86F-D8EF-4348-AE2A-EFC23CAE9D2E}">
          <p14:sldIdLst>
            <p14:sldId id="256"/>
            <p14:sldId id="267"/>
            <p14:sldId id="279"/>
            <p14:sldId id="280"/>
            <p14:sldId id="281"/>
            <p14:sldId id="268"/>
            <p14:sldId id="269"/>
            <p14:sldId id="270"/>
            <p14:sldId id="271"/>
            <p14:sldId id="274"/>
            <p14:sldId id="272"/>
            <p14:sldId id="275"/>
            <p14:sldId id="273"/>
            <p14:sldId id="276"/>
            <p14:sldId id="278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B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13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B14F3-3D17-4651-B607-12F5E261502F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1A3A2-2601-4703-AABF-386322864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9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1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87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5551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38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34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86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38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6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0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37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3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3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22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45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2894-F18A-4999-BFE2-5BBA9F091956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471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hyperlink" Target="https://www.soft8soft.com/docs/manual/en/blender/Material-Library.html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hyperlink" Target="https://www.artstation.com/artwork/8lnKG" TargetMode="Externa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hyperlink" Target="https://marmoset.co/posts/pbr-texture-conversion/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ssimp.org/" TargetMode="External"/><Relationship Id="rId7" Type="http://schemas.openxmlformats.org/officeDocument/2006/relationships/hyperlink" Target="https://boundingboxsoftware.com/materialize/" TargetMode="External"/><Relationship Id="rId2" Type="http://schemas.openxmlformats.org/officeDocument/2006/relationships/hyperlink" Target="https://github.com/syoyo/tinygltf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github.com/Nadrin/PBR" TargetMode="External"/><Relationship Id="rId5" Type="http://schemas.openxmlformats.org/officeDocument/2006/relationships/hyperlink" Target="https://www.khronos.org/ktx/documentation/libktx/index.html" TargetMode="External"/><Relationship Id="rId4" Type="http://schemas.openxmlformats.org/officeDocument/2006/relationships/hyperlink" Target="https://developer.imaginationtech.com/pvrtextool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urbosquid.com/3d-models/3d-model-low-poly-classic-old-cabinet-1210936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hyperlink" Target="https://www.fxguide.com/fxfeatured/pixars-opensubdiv-v2-a-detailed-look/" TargetMode="Externa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32D7A-BFC8-457A-BCD5-7CA5AAA32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Models &amp; materials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9C9CD-A1FC-4A1E-87B0-ADDBA4B43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DEV4 day4</a:t>
            </a:r>
          </a:p>
        </p:txBody>
      </p:sp>
    </p:spTree>
    <p:extLst>
      <p:ext uri="{BB962C8B-B14F-4D97-AF65-F5344CB8AC3E}">
        <p14:creationId xmlns:p14="http://schemas.microsoft.com/office/powerpoint/2010/main" val="1559112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ECC97-E8DD-49B8-A0F5-7D3D5EB70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SURFACE materials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204C220F-2442-4F1C-9394-A3ECA9ED45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234" y="2097088"/>
            <a:ext cx="7252355" cy="440100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7793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FA503-9F34-4701-A637-B325E7E5D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C2909-D7B0-4DBC-89B9-107E82921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Designed to tune/tweak the </a:t>
            </a:r>
            <a:r>
              <a:rPr lang="en-US" dirty="0">
                <a:solidFill>
                  <a:schemeClr val="tx2"/>
                </a:solidFill>
              </a:rPr>
              <a:t>classic shading formulas</a:t>
            </a:r>
            <a:r>
              <a:rPr lang="en-US" dirty="0"/>
              <a:t> we discussed earlier.</a:t>
            </a:r>
          </a:p>
          <a:p>
            <a:pPr lvl="1"/>
            <a:r>
              <a:rPr lang="en-US" dirty="0"/>
              <a:t>Examples: </a:t>
            </a:r>
            <a:r>
              <a:rPr lang="en-US" dirty="0">
                <a:solidFill>
                  <a:schemeClr val="tx2"/>
                </a:solidFill>
              </a:rPr>
              <a:t>Specular Exponent </a:t>
            </a:r>
            <a:r>
              <a:rPr lang="en-US" dirty="0"/>
              <a:t>&amp; Intensity, Diffuse, </a:t>
            </a:r>
            <a:r>
              <a:rPr lang="en-US" dirty="0">
                <a:solidFill>
                  <a:schemeClr val="tx2"/>
                </a:solidFill>
              </a:rPr>
              <a:t>Ambient</a:t>
            </a:r>
            <a:r>
              <a:rPr lang="en-US" dirty="0"/>
              <a:t>, Specular and Emissive Color.</a:t>
            </a:r>
          </a:p>
          <a:p>
            <a:r>
              <a:rPr lang="en-US" dirty="0"/>
              <a:t>Unlike modern materials, these need to be </a:t>
            </a:r>
            <a:r>
              <a:rPr lang="en-US" dirty="0">
                <a:solidFill>
                  <a:schemeClr val="tx2"/>
                </a:solidFill>
              </a:rPr>
              <a:t>hand tweaked by artists </a:t>
            </a:r>
            <a:r>
              <a:rPr lang="en-US" dirty="0"/>
              <a:t>depending on a given lighting environment </a:t>
            </a:r>
            <a:r>
              <a:rPr lang="en-US" dirty="0">
                <a:solidFill>
                  <a:schemeClr val="tx2"/>
                </a:solidFill>
              </a:rPr>
              <a:t>to look physically correct</a:t>
            </a:r>
            <a:r>
              <a:rPr lang="en-US" dirty="0"/>
              <a:t>.</a:t>
            </a:r>
          </a:p>
          <a:p>
            <a:r>
              <a:rPr lang="en-US" dirty="0"/>
              <a:t>The major benefit is that these algorithms are </a:t>
            </a:r>
            <a:r>
              <a:rPr lang="en-US" dirty="0">
                <a:solidFill>
                  <a:schemeClr val="tx2"/>
                </a:solidFill>
              </a:rPr>
              <a:t>easy to understand </a:t>
            </a:r>
            <a:r>
              <a:rPr lang="en-US" dirty="0"/>
              <a:t>and </a:t>
            </a:r>
            <a:r>
              <a:rPr lang="en-US" dirty="0">
                <a:solidFill>
                  <a:schemeClr val="tx2"/>
                </a:solidFill>
              </a:rPr>
              <a:t>very cheap to run</a:t>
            </a:r>
            <a:r>
              <a:rPr lang="en-US" dirty="0"/>
              <a:t> on pretty much any 3D hardware. (low power mobile devices included)</a:t>
            </a:r>
          </a:p>
          <a:p>
            <a:r>
              <a:rPr lang="en-US" dirty="0">
                <a:solidFill>
                  <a:schemeClr val="tx2"/>
                </a:solidFill>
              </a:rPr>
              <a:t>Most games have moved to PBR</a:t>
            </a:r>
            <a:r>
              <a:rPr lang="en-US" dirty="0"/>
              <a:t> based materials and workflows, but classic shading algorithms may still be relevant when performance is limited or PBR is overkill for a particular visual style.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04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E47B8-27D0-4831-BD52-E65461B5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CLASSIC MATERIALS</a:t>
            </a:r>
          </a:p>
        </p:txBody>
      </p:sp>
      <p:pic>
        <p:nvPicPr>
          <p:cNvPr id="6" name="Content Placeholder 5" descr="A screenshot of a video game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8EA2AE6F-6830-450B-A00F-415C39AB6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742" y="1429543"/>
            <a:ext cx="6564706" cy="3692647"/>
          </a:xfrm>
          <a:solidFill>
            <a:schemeClr val="bg2">
              <a:lumMod val="90000"/>
              <a:lumOff val="10000"/>
            </a:schemeClr>
          </a:solidFill>
          <a:ln>
            <a:solidFill>
              <a:schemeClr val="tx1"/>
            </a:solidFill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3E32D-2C91-464E-B05C-89D904094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4"/>
            <a:ext cx="3856037" cy="399891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model file will contain a </a:t>
            </a:r>
            <a:r>
              <a:rPr lang="en-US" dirty="0">
                <a:solidFill>
                  <a:schemeClr val="tx2"/>
                </a:solidFill>
              </a:rPr>
              <a:t>list of materials attributes</a:t>
            </a:r>
            <a:r>
              <a:rPr lang="en-US" dirty="0"/>
              <a:t> to be used by each sub-mesh of the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Though art programs support multiple </a:t>
            </a:r>
            <a:r>
              <a:rPr lang="en-US" dirty="0">
                <a:solidFill>
                  <a:schemeClr val="tx2"/>
                </a:solidFill>
              </a:rPr>
              <a:t>illumination models</a:t>
            </a:r>
            <a:r>
              <a:rPr lang="en-US" dirty="0"/>
              <a:t>, games typically </a:t>
            </a:r>
            <a:r>
              <a:rPr lang="en-US" dirty="0">
                <a:solidFill>
                  <a:schemeClr val="tx2"/>
                </a:solidFill>
              </a:rPr>
              <a:t>just use one</a:t>
            </a:r>
            <a:r>
              <a:rPr lang="en-US" dirty="0"/>
              <a:t>. (some attributes are ignored)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non-PBR game-ready models will also come with </a:t>
            </a:r>
            <a:r>
              <a:rPr lang="en-US" dirty="0">
                <a:solidFill>
                  <a:schemeClr val="tx2"/>
                </a:solidFill>
              </a:rPr>
              <a:t>diffuse, normal &amp; specular/reflection textures</a:t>
            </a:r>
            <a:r>
              <a:rPr lang="en-US" dirty="0"/>
              <a:t> as well.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use these in the </a:t>
            </a:r>
            <a:r>
              <a:rPr lang="en-US" dirty="0">
                <a:solidFill>
                  <a:schemeClr val="tx2"/>
                </a:solidFill>
              </a:rPr>
              <a:t>pixel shader </a:t>
            </a:r>
            <a:r>
              <a:rPr lang="en-US" dirty="0"/>
              <a:t>to further </a:t>
            </a:r>
            <a:r>
              <a:rPr lang="en-US" dirty="0">
                <a:solidFill>
                  <a:schemeClr val="tx2"/>
                </a:solidFill>
              </a:rPr>
              <a:t>tune the lighting </a:t>
            </a:r>
            <a:r>
              <a:rPr lang="en-US" dirty="0"/>
              <a:t>for each pixel.</a:t>
            </a:r>
          </a:p>
        </p:txBody>
      </p:sp>
    </p:spTree>
    <p:extLst>
      <p:ext uri="{BB962C8B-B14F-4D97-AF65-F5344CB8AC3E}">
        <p14:creationId xmlns:p14="http://schemas.microsoft.com/office/powerpoint/2010/main" val="1222196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49D0D-2D7F-4538-9EAD-D9D158927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MATERIALS (PBR)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A992F-CCE7-4713-B1F4-758EB9602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Uses significantly more </a:t>
            </a:r>
            <a:r>
              <a:rPr lang="en-US" dirty="0">
                <a:solidFill>
                  <a:schemeClr val="tx2"/>
                </a:solidFill>
              </a:rPr>
              <a:t>physically accurate mathematics</a:t>
            </a:r>
            <a:r>
              <a:rPr lang="en-US" dirty="0"/>
              <a:t>. Focuses on </a:t>
            </a:r>
            <a:r>
              <a:rPr lang="en-US" dirty="0">
                <a:solidFill>
                  <a:schemeClr val="tx2"/>
                </a:solidFill>
              </a:rPr>
              <a:t>energy conservation</a:t>
            </a:r>
            <a:r>
              <a:rPr lang="en-US" dirty="0"/>
              <a:t>, </a:t>
            </a:r>
            <a:r>
              <a:rPr lang="en-US" dirty="0">
                <a:solidFill>
                  <a:schemeClr val="tx2"/>
                </a:solidFill>
              </a:rPr>
              <a:t>image based lighting</a:t>
            </a:r>
            <a:r>
              <a:rPr lang="en-US" dirty="0"/>
              <a:t> and accurate </a:t>
            </a:r>
            <a:r>
              <a:rPr lang="en-US" dirty="0">
                <a:solidFill>
                  <a:schemeClr val="tx2"/>
                </a:solidFill>
              </a:rPr>
              <a:t>Fresnel edge reflections</a:t>
            </a:r>
            <a:r>
              <a:rPr lang="en-US" dirty="0"/>
              <a:t>.</a:t>
            </a:r>
          </a:p>
          <a:p>
            <a:r>
              <a:rPr lang="en-US" dirty="0"/>
              <a:t>Direct </a:t>
            </a:r>
            <a:r>
              <a:rPr lang="en-US" dirty="0">
                <a:solidFill>
                  <a:schemeClr val="tx2"/>
                </a:solidFill>
              </a:rPr>
              <a:t>light shapes are the same as classic</a:t>
            </a:r>
            <a:r>
              <a:rPr lang="en-US" dirty="0"/>
              <a:t>, but environment light &amp; reflections are often read from a specially prepared </a:t>
            </a:r>
            <a:r>
              <a:rPr lang="en-US" dirty="0">
                <a:solidFill>
                  <a:schemeClr val="tx2"/>
                </a:solidFill>
              </a:rPr>
              <a:t>cube map with light energy encoded</a:t>
            </a:r>
            <a:r>
              <a:rPr lang="en-US" dirty="0"/>
              <a:t>. (optional)</a:t>
            </a:r>
          </a:p>
          <a:p>
            <a:r>
              <a:rPr lang="en-US" dirty="0"/>
              <a:t>Because the formulas are better at mimicking actual light behavior on surfaces, little to </a:t>
            </a:r>
            <a:r>
              <a:rPr lang="en-US" dirty="0">
                <a:solidFill>
                  <a:schemeClr val="tx2"/>
                </a:solidFill>
              </a:rPr>
              <a:t>no hand tuning</a:t>
            </a:r>
            <a:r>
              <a:rPr lang="en-US" dirty="0"/>
              <a:t> is required. (Artists instead describe the physical properties of surfaces)</a:t>
            </a:r>
          </a:p>
          <a:p>
            <a:r>
              <a:rPr lang="en-US" dirty="0"/>
              <a:t>A PBR shader is significantly </a:t>
            </a:r>
            <a:r>
              <a:rPr lang="en-US" dirty="0">
                <a:solidFill>
                  <a:schemeClr val="tx2"/>
                </a:solidFill>
              </a:rPr>
              <a:t>more theoretically complex and expensive to run</a:t>
            </a:r>
            <a:r>
              <a:rPr lang="en-US" dirty="0"/>
              <a:t> than a classic shader, however the </a:t>
            </a:r>
            <a:r>
              <a:rPr lang="en-US" dirty="0">
                <a:solidFill>
                  <a:schemeClr val="tx2"/>
                </a:solidFill>
              </a:rPr>
              <a:t>visual improvement is significant</a:t>
            </a:r>
            <a:r>
              <a:rPr lang="en-US" dirty="0"/>
              <a:t>.</a:t>
            </a:r>
          </a:p>
          <a:p>
            <a:r>
              <a:rPr lang="en-US" dirty="0">
                <a:solidFill>
                  <a:schemeClr val="tx2"/>
                </a:solidFill>
              </a:rPr>
              <a:t>Most PBR data comes in the form of textures</a:t>
            </a:r>
            <a:r>
              <a:rPr lang="en-US" dirty="0"/>
              <a:t> not model file attributes. (per-pixel materials)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997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E47B8-27D0-4831-BD52-E65461B5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Modern MATERIALS</a:t>
            </a:r>
          </a:p>
        </p:txBody>
      </p:sp>
      <p:pic>
        <p:nvPicPr>
          <p:cNvPr id="6" name="Content Placeholder 5" descr="A group of skulls&#10;&#10;Description automatically generated with low confidence">
            <a:hlinkClick r:id="rId2"/>
            <a:extLst>
              <a:ext uri="{FF2B5EF4-FFF2-40B4-BE49-F238E27FC236}">
                <a16:creationId xmlns:a16="http://schemas.microsoft.com/office/drawing/2014/main" id="{0856A877-7E09-41B4-B8EE-110EECB36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8779" b="10074"/>
          <a:stretch/>
        </p:blipFill>
        <p:spPr>
          <a:xfrm>
            <a:off x="6096000" y="1429543"/>
            <a:ext cx="3722176" cy="2450592"/>
          </a:xfrm>
          <a:ln>
            <a:solidFill>
              <a:schemeClr val="tx1"/>
            </a:solidFill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3E32D-2C91-464E-B05C-89D904094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4"/>
            <a:ext cx="3856037" cy="399891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Materials overall are simpler: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Albedo HDR, Roughness 0-1, Metallic T/F</a:t>
            </a:r>
            <a:r>
              <a:rPr lang="en-US" dirty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Typically, these </a:t>
            </a:r>
            <a:r>
              <a:rPr lang="en-US" dirty="0">
                <a:solidFill>
                  <a:schemeClr val="tx2"/>
                </a:solidFill>
              </a:rPr>
              <a:t>materials need only be provided in texture form</a:t>
            </a:r>
            <a:r>
              <a:rPr lang="en-US" dirty="0"/>
              <a:t> since no hand tuning is required.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PBR game-ready models will have a normal map and a combination of </a:t>
            </a:r>
            <a:r>
              <a:rPr lang="en-US" dirty="0">
                <a:solidFill>
                  <a:schemeClr val="tx2"/>
                </a:solidFill>
              </a:rPr>
              <a:t>texture data to represent the 3 attributes</a:t>
            </a:r>
            <a:r>
              <a:rPr lang="en-US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use these 3 attributes (along with an environment lighting map) in the </a:t>
            </a:r>
            <a:r>
              <a:rPr lang="en-US" dirty="0">
                <a:solidFill>
                  <a:schemeClr val="tx2"/>
                </a:solidFill>
              </a:rPr>
              <a:t>pixel shader</a:t>
            </a:r>
            <a:r>
              <a:rPr lang="en-US" dirty="0"/>
              <a:t> as arguments to the </a:t>
            </a:r>
            <a:r>
              <a:rPr lang="en-US" dirty="0">
                <a:solidFill>
                  <a:schemeClr val="tx2"/>
                </a:solidFill>
              </a:rPr>
              <a:t>PBR formulas</a:t>
            </a:r>
            <a:r>
              <a:rPr lang="en-US" dirty="0"/>
              <a:t>.</a:t>
            </a:r>
          </a:p>
        </p:txBody>
      </p:sp>
      <p:pic>
        <p:nvPicPr>
          <p:cNvPr id="7" name="Content Placeholder 5" descr="A group of skulls&#10;&#10;Description automatically generated with low confidence">
            <a:hlinkClick r:id="rId2"/>
            <a:extLst>
              <a:ext uri="{FF2B5EF4-FFF2-40B4-BE49-F238E27FC236}">
                <a16:creationId xmlns:a16="http://schemas.microsoft.com/office/drawing/2014/main" id="{9C6DA9F4-9584-4F58-9361-CED06AB53F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6" r="3" b="10074"/>
          <a:stretch/>
        </p:blipFill>
        <p:spPr>
          <a:xfrm>
            <a:off x="6096000" y="3880135"/>
            <a:ext cx="3722176" cy="245059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73512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36195-7596-4EBD-9F6C-B1AF6C75C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Rendering: Tools and 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9A9E2-8860-47E0-9C9B-C944EAF61E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loading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E1FB97-FA7B-47FC-8A7F-889354744ACA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w Cen MT" panose="020B0602020104020603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Tiny</a:t>
            </a:r>
            <a:r>
              <a:rPr lang="en-US" sz="2000" dirty="0">
                <a:solidFill>
                  <a:schemeClr val="tx2"/>
                </a:solidFill>
                <a:latin typeface="Tw Cen MT" panose="020B0602020104020603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GLTF</a:t>
            </a:r>
            <a:endParaRPr lang="en-US" sz="2000" dirty="0">
              <a:solidFill>
                <a:schemeClr val="tx2"/>
              </a:solidFill>
              <a:latin typeface="Tw Cen MT" panose="020B0602020104020603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 Asset Import Library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B886B0-F6A9-4E0D-B2FD-BDE763A12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Texture loading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8D0D19-5CC0-493D-8D04-35EE126F61EE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PVRTexTool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KTX Texture Library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83EB42-7973-43AC-96B1-7D5EB232F1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PBR workflow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2622ED6-E43C-43AE-8936-129B8EC3E16F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PBR Example Shader</a:t>
            </a:r>
            <a:r>
              <a:rPr lang="en-US" sz="2000" u="sng" dirty="0">
                <a:solidFill>
                  <a:schemeClr val="tx2"/>
                </a:solidFill>
              </a:rPr>
              <a:t>s</a:t>
            </a:r>
            <a:endParaRPr lang="en-US" sz="2000" u="sng" dirty="0">
              <a:solidFill>
                <a:schemeClr val="tx2"/>
              </a:solidFill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000" dirty="0">
                <a:solidFill>
                  <a:schemeClr val="tx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Materialize</a:t>
            </a:r>
            <a:endParaRPr lang="en-US" sz="2000" dirty="0">
              <a:solidFill>
                <a:schemeClr val="tx2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857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2C84CFB-6C02-4BE5-AF90-C4905B58DA0E}"/>
              </a:ext>
            </a:extLst>
          </p:cNvPr>
          <p:cNvSpPr/>
          <p:nvPr/>
        </p:nvSpPr>
        <p:spPr>
          <a:xfrm>
            <a:off x="3971803" y="205040"/>
            <a:ext cx="4248393" cy="64479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13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2587564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7EFF3-26E6-49AF-8F9A-F976EF84D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Lighting review</a:t>
            </a:r>
          </a:p>
        </p:txBody>
      </p:sp>
      <p:pic>
        <p:nvPicPr>
          <p:cNvPr id="4" name="Content Placeholder 3" descr="VmInstructor 2010-11-01 14-50-02-48.bmp">
            <a:extLst>
              <a:ext uri="{FF2B5EF4-FFF2-40B4-BE49-F238E27FC236}">
                <a16:creationId xmlns:a16="http://schemas.microsoft.com/office/drawing/2014/main" id="{E53AC3F0-A70C-4B4C-AB14-E945AD55E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186781" y="2097088"/>
            <a:ext cx="7815262" cy="4396085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66575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BD87C-A168-4B60-87B0-DB888FE46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LIGHTING: </a:t>
            </a:r>
            <a:r>
              <a:rPr lang="en-US" dirty="0">
                <a:solidFill>
                  <a:schemeClr val="tx2"/>
                </a:solidFill>
              </a:rPr>
              <a:t>REQUIRMENTS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F35CA-5A16-486C-BD41-BA6F0AC1F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5"/>
            <a:ext cx="9905999" cy="427323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Number of Lights?</a:t>
            </a:r>
          </a:p>
          <a:p>
            <a:pPr lvl="1"/>
            <a:r>
              <a:rPr lang="en-US" dirty="0"/>
              <a:t>Looping over multiple lights per-pixel can become </a:t>
            </a:r>
            <a:r>
              <a:rPr lang="en-US" dirty="0">
                <a:solidFill>
                  <a:schemeClr val="tx2"/>
                </a:solidFill>
              </a:rPr>
              <a:t>very expensive</a:t>
            </a:r>
            <a:r>
              <a:rPr lang="en-US" dirty="0"/>
              <a:t>. (suggest 8-16)</a:t>
            </a:r>
          </a:p>
          <a:p>
            <a:pPr lvl="1"/>
            <a:r>
              <a:rPr lang="en-US" dirty="0"/>
              <a:t>Cap the maximum active lights in the shader and/or apply the most relevant lights only. </a:t>
            </a:r>
          </a:p>
          <a:p>
            <a:r>
              <a:rPr lang="en-US" dirty="0"/>
              <a:t>Types of Lights?</a:t>
            </a:r>
          </a:p>
          <a:p>
            <a:pPr lvl="1"/>
            <a:r>
              <a:rPr lang="en-US" dirty="0"/>
              <a:t>POINT, SPOT, </a:t>
            </a:r>
            <a:r>
              <a:rPr lang="en-US" dirty="0">
                <a:solidFill>
                  <a:schemeClr val="tx2"/>
                </a:solidFill>
              </a:rPr>
              <a:t>DIRECTIONAL</a:t>
            </a:r>
            <a:endParaRPr lang="en-US" dirty="0"/>
          </a:p>
          <a:p>
            <a:r>
              <a:rPr lang="en-US" dirty="0"/>
              <a:t>Light Attributes?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COLOR</a:t>
            </a:r>
            <a:r>
              <a:rPr lang="en-US" dirty="0"/>
              <a:t>/BRIGHTNESS, </a:t>
            </a:r>
            <a:r>
              <a:rPr lang="en-US" dirty="0">
                <a:solidFill>
                  <a:schemeClr val="tx2"/>
                </a:solidFill>
              </a:rPr>
              <a:t>DIRECTION</a:t>
            </a:r>
            <a:r>
              <a:rPr lang="en-US" dirty="0"/>
              <a:t>, POSITION, </a:t>
            </a:r>
            <a:r>
              <a:rPr lang="en-US" dirty="0">
                <a:solidFill>
                  <a:schemeClr val="tx2"/>
                </a:solidFill>
              </a:rPr>
              <a:t>AMBIENCE</a:t>
            </a:r>
            <a:r>
              <a:rPr lang="en-US" dirty="0"/>
              <a:t>, CONE DIRECTION, CONE ANGLES, RADIUS </a:t>
            </a:r>
          </a:p>
          <a:p>
            <a:r>
              <a:rPr lang="en-US" dirty="0"/>
              <a:t>Vertex Normals (</a:t>
            </a:r>
            <a:r>
              <a:rPr lang="en-US" dirty="0">
                <a:solidFill>
                  <a:schemeClr val="tx2"/>
                </a:solidFill>
              </a:rPr>
              <a:t>from model</a:t>
            </a:r>
            <a:r>
              <a:rPr lang="en-US" dirty="0"/>
              <a:t> or procedurally generated)</a:t>
            </a:r>
          </a:p>
          <a:p>
            <a:r>
              <a:rPr lang="en-US" dirty="0"/>
              <a:t>Optional(but recommended) Items:</a:t>
            </a:r>
          </a:p>
          <a:p>
            <a:pPr lvl="1"/>
            <a:r>
              <a:rPr lang="en-US" dirty="0"/>
              <a:t>Vertex Tangents, </a:t>
            </a:r>
            <a:r>
              <a:rPr lang="en-US" dirty="0">
                <a:solidFill>
                  <a:schemeClr val="tx2"/>
                </a:solidFill>
              </a:rPr>
              <a:t>Normal Map</a:t>
            </a:r>
            <a:r>
              <a:rPr lang="en-US" dirty="0"/>
              <a:t>, Specular/Roughness Map, Metal Map, Environment Map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483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BD87C-A168-4B60-87B0-DB888FE46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LIGHTING: </a:t>
            </a:r>
            <a:r>
              <a:rPr lang="en-US" dirty="0">
                <a:solidFill>
                  <a:schemeClr val="tx2"/>
                </a:solidFill>
              </a:rPr>
              <a:t>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F35CA-5A16-486C-BD41-BA6F0AC1F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5"/>
            <a:ext cx="9905999" cy="424710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Adjust your </a:t>
            </a:r>
            <a:r>
              <a:rPr lang="en-US" dirty="0">
                <a:solidFill>
                  <a:schemeClr val="tx2"/>
                </a:solidFill>
              </a:rPr>
              <a:t>vertex format </a:t>
            </a:r>
            <a:r>
              <a:rPr lang="en-US" dirty="0"/>
              <a:t>to support normal vectors and (optional) tangents.</a:t>
            </a:r>
          </a:p>
          <a:p>
            <a:pPr lvl="1"/>
            <a:r>
              <a:rPr lang="en-US" dirty="0"/>
              <a:t>Transform these vectors from </a:t>
            </a:r>
            <a:r>
              <a:rPr lang="en-US" dirty="0">
                <a:solidFill>
                  <a:schemeClr val="tx2"/>
                </a:solidFill>
              </a:rPr>
              <a:t>local to world space </a:t>
            </a:r>
            <a:r>
              <a:rPr lang="en-US" dirty="0"/>
              <a:t>before sending to the pixel shader.</a:t>
            </a:r>
          </a:p>
          <a:p>
            <a:r>
              <a:rPr lang="en-US" dirty="0"/>
              <a:t>Load the relevant lighting attribute data onto the card as </a:t>
            </a:r>
            <a:r>
              <a:rPr lang="en-US" dirty="0">
                <a:solidFill>
                  <a:schemeClr val="tx2"/>
                </a:solidFill>
              </a:rPr>
              <a:t>Uniform</a:t>
            </a:r>
            <a:r>
              <a:rPr lang="en-US" dirty="0"/>
              <a:t> data.</a:t>
            </a:r>
          </a:p>
          <a:p>
            <a:pPr lvl="1"/>
            <a:r>
              <a:rPr lang="en-US" dirty="0"/>
              <a:t>Your pixel shader should have direct access to read this data.</a:t>
            </a:r>
          </a:p>
          <a:p>
            <a:r>
              <a:rPr lang="en-US" dirty="0"/>
              <a:t>Create a pixel shader that does the following </a:t>
            </a:r>
            <a:r>
              <a:rPr lang="en-US" dirty="0">
                <a:solidFill>
                  <a:schemeClr val="tx2"/>
                </a:solidFill>
              </a:rPr>
              <a:t>for each light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Compute </a:t>
            </a:r>
            <a:r>
              <a:rPr lang="en-US" dirty="0">
                <a:solidFill>
                  <a:schemeClr val="tx2"/>
                </a:solidFill>
              </a:rPr>
              <a:t>direct</a:t>
            </a:r>
            <a:r>
              <a:rPr lang="en-US" dirty="0"/>
              <a:t> light energy based on light type and surface normal/position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Compute </a:t>
            </a:r>
            <a:r>
              <a:rPr lang="en-US" dirty="0">
                <a:solidFill>
                  <a:schemeClr val="tx2"/>
                </a:solidFill>
              </a:rPr>
              <a:t>indirect</a:t>
            </a:r>
            <a:r>
              <a:rPr lang="en-US" dirty="0"/>
              <a:t> light from ambient light attribute (attenuated if point/spot)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Compute </a:t>
            </a:r>
            <a:r>
              <a:rPr lang="en-US" dirty="0">
                <a:solidFill>
                  <a:schemeClr val="tx2"/>
                </a:solidFill>
              </a:rPr>
              <a:t>reflected</a:t>
            </a:r>
            <a:r>
              <a:rPr lang="en-US" dirty="0"/>
              <a:t> light using eye-to-surface incidence vector (HLSL: </a:t>
            </a:r>
            <a:r>
              <a:rPr lang="en-US" dirty="0">
                <a:solidFill>
                  <a:schemeClr val="tx2"/>
                </a:solidFill>
              </a:rPr>
              <a:t>reflect</a:t>
            </a:r>
            <a:r>
              <a:rPr lang="en-US" dirty="0"/>
              <a:t>)</a:t>
            </a:r>
          </a:p>
          <a:p>
            <a:r>
              <a:rPr lang="en-US" dirty="0"/>
              <a:t>Use the current Mesh’s </a:t>
            </a:r>
            <a:r>
              <a:rPr lang="en-US" dirty="0">
                <a:solidFill>
                  <a:schemeClr val="tx2"/>
                </a:solidFill>
              </a:rPr>
              <a:t>material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attributes</a:t>
            </a:r>
            <a:r>
              <a:rPr lang="en-US" dirty="0"/>
              <a:t> to adjust the formula below:</a:t>
            </a:r>
          </a:p>
          <a:p>
            <a:r>
              <a:rPr lang="en-US" dirty="0">
                <a:solidFill>
                  <a:srgbClr val="FF0000"/>
                </a:solidFill>
              </a:rPr>
              <a:t>return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saturate(</a:t>
            </a:r>
            <a:r>
              <a:rPr lang="en-US" dirty="0"/>
              <a:t>totalDirect </a:t>
            </a:r>
            <a:r>
              <a:rPr lang="en-US" dirty="0">
                <a:solidFill>
                  <a:schemeClr val="tx2"/>
                </a:solidFill>
              </a:rPr>
              <a:t>+</a:t>
            </a:r>
            <a:r>
              <a:rPr lang="en-US" dirty="0"/>
              <a:t> totalIndirect</a:t>
            </a:r>
            <a:r>
              <a:rPr lang="en-US" dirty="0">
                <a:solidFill>
                  <a:schemeClr val="tx2"/>
                </a:solidFill>
              </a:rPr>
              <a:t>)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*</a:t>
            </a:r>
            <a:r>
              <a:rPr lang="en-US" dirty="0"/>
              <a:t> diffuse </a:t>
            </a:r>
            <a:r>
              <a:rPr lang="en-US" dirty="0">
                <a:solidFill>
                  <a:schemeClr val="tx2"/>
                </a:solidFill>
              </a:rPr>
              <a:t>+</a:t>
            </a:r>
            <a:r>
              <a:rPr lang="en-US" dirty="0"/>
              <a:t> totalReflected </a:t>
            </a:r>
            <a:r>
              <a:rPr lang="en-US" dirty="0">
                <a:solidFill>
                  <a:schemeClr val="tx2"/>
                </a:solidFill>
              </a:rPr>
              <a:t>+</a:t>
            </a:r>
            <a:r>
              <a:rPr lang="en-US" dirty="0"/>
              <a:t> emissive</a:t>
            </a:r>
          </a:p>
        </p:txBody>
      </p:sp>
    </p:spTree>
    <p:extLst>
      <p:ext uri="{BB962C8B-B14F-4D97-AF65-F5344CB8AC3E}">
        <p14:creationId xmlns:p14="http://schemas.microsoft.com/office/powerpoint/2010/main" val="3278150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C2AF1-D5F3-476B-9525-AF81E64D9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CPU to GPU UNIFORM byte ALIGNMENT ISSUES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8ADBFA-7B84-4DCE-9E95-26122D070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4"/>
            <a:ext cx="3856037" cy="4083583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Structures created in </a:t>
            </a:r>
            <a:r>
              <a:rPr lang="en-US" dirty="0">
                <a:solidFill>
                  <a:schemeClr val="tx2"/>
                </a:solidFill>
              </a:rPr>
              <a:t>C/C++ </a:t>
            </a:r>
            <a:r>
              <a:rPr lang="en-US" dirty="0"/>
              <a:t>typically have a </a:t>
            </a:r>
            <a:r>
              <a:rPr lang="en-US" dirty="0">
                <a:solidFill>
                  <a:schemeClr val="tx2"/>
                </a:solidFill>
              </a:rPr>
              <a:t>4- or 8-byte variable alignment </a:t>
            </a:r>
            <a:r>
              <a:rPr lang="en-US" dirty="0"/>
              <a:t>unless otherwise specified. (32bit or 64bit)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recreating these structures in GPU languages like </a:t>
            </a:r>
            <a:r>
              <a:rPr lang="en-US" dirty="0">
                <a:solidFill>
                  <a:schemeClr val="tx2"/>
                </a:solidFill>
              </a:rPr>
              <a:t>HLSL/GLSL </a:t>
            </a:r>
            <a:r>
              <a:rPr lang="en-US" dirty="0"/>
              <a:t>this can be a problem since the standard </a:t>
            </a:r>
            <a:r>
              <a:rPr lang="en-US" dirty="0">
                <a:solidFill>
                  <a:schemeClr val="tx2"/>
                </a:solidFill>
              </a:rPr>
              <a:t>byte alignment is based on 16-byte registers</a:t>
            </a:r>
            <a:r>
              <a:rPr lang="en-US" dirty="0"/>
              <a:t>. (128bit SIMD)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 don’t take this into account, it can quickly result in </a:t>
            </a:r>
            <a:r>
              <a:rPr lang="en-US" dirty="0">
                <a:solidFill>
                  <a:schemeClr val="tx2"/>
                </a:solidFill>
              </a:rPr>
              <a:t>byte differences </a:t>
            </a:r>
            <a:r>
              <a:rPr lang="en-US" dirty="0"/>
              <a:t>between the two structures due to </a:t>
            </a:r>
            <a:r>
              <a:rPr lang="en-US" dirty="0">
                <a:solidFill>
                  <a:schemeClr val="tx2"/>
                </a:solidFill>
              </a:rPr>
              <a:t>hidden padding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This primarily impacts structs used for uniform data</a:t>
            </a:r>
            <a:r>
              <a:rPr lang="en-US" dirty="0"/>
              <a:t> not Vertex data as that is designed to be tightly compacted.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EA3E17B-67F3-4BA3-BAAF-CE15EF88F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742" y="609601"/>
            <a:ext cx="3223563" cy="2304421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4848BAA-E347-4ED2-BB1D-A0B1BA59A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305" y="609601"/>
            <a:ext cx="3028669" cy="2304421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2DC5226-5595-43F5-894A-0F5FB158BE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742" y="3676021"/>
            <a:ext cx="3223563" cy="2556619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29" name="Equals 28">
            <a:extLst>
              <a:ext uri="{FF2B5EF4-FFF2-40B4-BE49-F238E27FC236}">
                <a16:creationId xmlns:a16="http://schemas.microsoft.com/office/drawing/2014/main" id="{09298164-A87C-4913-8F64-47FA5ED34643}"/>
              </a:ext>
            </a:extLst>
          </p:cNvPr>
          <p:cNvSpPr/>
          <p:nvPr/>
        </p:nvSpPr>
        <p:spPr>
          <a:xfrm>
            <a:off x="7796411" y="6232639"/>
            <a:ext cx="919343" cy="610913"/>
          </a:xfrm>
          <a:prstGeom prst="mathEqual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Not Equal 29">
            <a:extLst>
              <a:ext uri="{FF2B5EF4-FFF2-40B4-BE49-F238E27FC236}">
                <a16:creationId xmlns:a16="http://schemas.microsoft.com/office/drawing/2014/main" id="{C8C470A1-02E4-4B4C-8960-4B4836D5B6CA}"/>
              </a:ext>
            </a:extLst>
          </p:cNvPr>
          <p:cNvSpPr/>
          <p:nvPr/>
        </p:nvSpPr>
        <p:spPr>
          <a:xfrm>
            <a:off x="7736852" y="2990220"/>
            <a:ext cx="978902" cy="609601"/>
          </a:xfrm>
          <a:prstGeom prst="mathNotEqual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AAFA858-F961-4E01-A8BF-07CAD50CBF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4121" y="3676020"/>
            <a:ext cx="3123258" cy="2556619"/>
          </a:xfrm>
          <a:prstGeom prst="rect">
            <a:avLst/>
          </a:prstGeom>
          <a:ln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2627751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B7B58-5421-4742-9454-B661ECA37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Model formats</a:t>
            </a:r>
          </a:p>
        </p:txBody>
      </p:sp>
      <p:pic>
        <p:nvPicPr>
          <p:cNvPr id="9" name="Content Placeholder 8" descr="A picture containing building, wooden, wood&#10;&#10;Description automatically generated">
            <a:extLst>
              <a:ext uri="{FF2B5EF4-FFF2-40B4-BE49-F238E27FC236}">
                <a16:creationId xmlns:a16="http://schemas.microsoft.com/office/drawing/2014/main" id="{0C7D151D-3038-46E8-84F8-D07C4DA78F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909" y="2097088"/>
            <a:ext cx="2179920" cy="217992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939DA7-FB6A-466F-A6F5-0550CAA77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1331" y="2098294"/>
            <a:ext cx="2991271" cy="43550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3EB4C9-6466-40E7-9CA9-A9397AD7C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3" y="2098295"/>
            <a:ext cx="2829918" cy="4355024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118BFEB6-069B-4405-88B4-3AF259523E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602" y="4275805"/>
            <a:ext cx="2177507" cy="2177507"/>
          </a:xfrm>
          <a:prstGeom prst="rect">
            <a:avLst/>
          </a:prstGeom>
        </p:spPr>
      </p:pic>
      <p:pic>
        <p:nvPicPr>
          <p:cNvPr id="13" name="Picture 1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C4F0404D-9952-4068-9FE5-11116A2A4A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907" y="4275807"/>
            <a:ext cx="2177508" cy="21775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DC01F3B-3E7B-4423-B519-995923B885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2603" y="2098292"/>
            <a:ext cx="2179920" cy="2177508"/>
          </a:xfrm>
          <a:prstGeom prst="rect">
            <a:avLst/>
          </a:prstGeom>
        </p:spPr>
      </p:pic>
      <p:pic>
        <p:nvPicPr>
          <p:cNvPr id="21" name="Picture 20">
            <a:hlinkClick r:id="rId8"/>
            <a:extLst>
              <a:ext uri="{FF2B5EF4-FFF2-40B4-BE49-F238E27FC236}">
                <a16:creationId xmlns:a16="http://schemas.microsoft.com/office/drawing/2014/main" id="{741490A2-4E94-44AF-826F-8994409B9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917" y="2098294"/>
            <a:ext cx="2991271" cy="4355023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A42E7BF-CB01-40D8-AAD8-21B7DCC1D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999" y="2098295"/>
            <a:ext cx="2829918" cy="435502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3" name="Picture 22" descr="A picture containing text&#10;&#10;Description automatically generated">
            <a:extLst>
              <a:ext uri="{FF2B5EF4-FFF2-40B4-BE49-F238E27FC236}">
                <a16:creationId xmlns:a16="http://schemas.microsoft.com/office/drawing/2014/main" id="{84CA3A57-CCE0-4D3A-92AC-FD78C479D4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188" y="4275805"/>
            <a:ext cx="2177507" cy="217750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4" name="Picture 23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A11C3751-FDCD-4441-AD1D-CCB5E0E562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081" y="4273395"/>
            <a:ext cx="2179920" cy="217992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EDE995D-A4B4-4D35-A50B-A1C7862DE9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0189" y="2098292"/>
            <a:ext cx="2178718" cy="217630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0" name="Content Placeholder 8" descr="A picture containing building, wooden, wood&#10;&#10;Description automatically generated">
            <a:extLst>
              <a:ext uri="{FF2B5EF4-FFF2-40B4-BE49-F238E27FC236}">
                <a16:creationId xmlns:a16="http://schemas.microsoft.com/office/drawing/2014/main" id="{CD945EAA-A1B8-4083-8CA0-6A8B30B82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081" y="2097088"/>
            <a:ext cx="2182334" cy="2182334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B5AB10C-1CEB-4BCC-A719-C84A1A319FD7}"/>
              </a:ext>
            </a:extLst>
          </p:cNvPr>
          <p:cNvSpPr txBox="1"/>
          <p:nvPr/>
        </p:nvSpPr>
        <p:spPr>
          <a:xfrm>
            <a:off x="7334835" y="3902857"/>
            <a:ext cx="1422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UV UNWRAP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DC36F1-69FC-4BE3-99C2-DF03EEE52C59}"/>
              </a:ext>
            </a:extLst>
          </p:cNvPr>
          <p:cNvSpPr txBox="1"/>
          <p:nvPr/>
        </p:nvSpPr>
        <p:spPr>
          <a:xfrm>
            <a:off x="9501922" y="3910088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ALBEDO MAP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431C4B0-7C20-42CC-8D07-AEB5F399570F}"/>
              </a:ext>
            </a:extLst>
          </p:cNvPr>
          <p:cNvSpPr txBox="1"/>
          <p:nvPr/>
        </p:nvSpPr>
        <p:spPr>
          <a:xfrm>
            <a:off x="7324415" y="6084088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 MAP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FE1A749-C1FB-41B3-86C3-7F6A7BFF36BC}"/>
              </a:ext>
            </a:extLst>
          </p:cNvPr>
          <p:cNvSpPr txBox="1"/>
          <p:nvPr/>
        </p:nvSpPr>
        <p:spPr>
          <a:xfrm>
            <a:off x="9073048" y="6083982"/>
            <a:ext cx="2299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ENGINE SPECIFIC MAP</a:t>
            </a:r>
          </a:p>
        </p:txBody>
      </p:sp>
    </p:spTree>
    <p:extLst>
      <p:ext uri="{BB962C8B-B14F-4D97-AF65-F5344CB8AC3E}">
        <p14:creationId xmlns:p14="http://schemas.microsoft.com/office/powerpoint/2010/main" val="2018124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3B79-EE4A-4FED-8F25-E4DB0400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WAVEFRONT OBJECT (*.obj)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D8546B-3060-4789-A3E8-BD711EDDA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0768" y="311387"/>
            <a:ext cx="3249245" cy="6235225"/>
          </a:xfrm>
          <a:ln>
            <a:solidFill>
              <a:schemeClr val="bg1"/>
            </a:solidFill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5365DD-8FC2-4F4B-B903-FA82ED7AC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2"/>
                </a:solidFill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Ubiquitous, Simple text-based format.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Uncomplicated flattened mesh hierarchy.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Great for learning, supports materials.</a:t>
            </a:r>
          </a:p>
          <a:p>
            <a:r>
              <a:rPr lang="en-US" dirty="0">
                <a:solidFill>
                  <a:schemeClr val="accent6"/>
                </a:solidFill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Ancient format, missing lots of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No matrix data, No animation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You must Triangulate N-Sided polygons. 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</a:t>
            </a:r>
            <a:endParaRPr lang="en-US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Only supports classic materials not modern PBR style materials.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080D4E-3C94-4F93-B762-25F16BBDD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340" y="1011263"/>
            <a:ext cx="3049991" cy="529871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112644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3B79-EE4A-4FED-8F25-E4DB0400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Filmbox (*.fbx)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5365DD-8FC2-4F4B-B903-FA82ED7AC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 3D modeling standard, designed by Autodesk for all their various software.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Comes with its own loading SDK.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Has most everything you could want: Hierarchies, Animations, even Lights &amp; Cameras.</a:t>
            </a:r>
          </a:p>
          <a:p>
            <a:r>
              <a:rPr lang="en-US" dirty="0">
                <a:solidFill>
                  <a:schemeClr val="accent6"/>
                </a:solidFill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Excessively verbose and complex for direct use in real-time rendering.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Not simple, even with an SDK expect a steep learning curve.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Content Placeholder 8" descr="Graphical user interface, diagram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505B9B75-7BEF-4934-BDED-57711310FF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200" y="654535"/>
            <a:ext cx="5891213" cy="5074267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85784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3B79-EE4A-4FED-8F25-E4DB0400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Graphics Language Transmission Format (*.gltf)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5365DD-8FC2-4F4B-B903-FA82ED7AC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3"/>
            <a:ext cx="3856037" cy="390334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Ultra modern format. (v2.0 in 2017)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Optimized for real-time rendering.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Supports modern PBR materials.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Supports transforms and animations.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Has a binary variant for faster loading.</a:t>
            </a:r>
          </a:p>
          <a:p>
            <a:r>
              <a:rPr lang="en-US" dirty="0">
                <a:solidFill>
                  <a:schemeClr val="accent6"/>
                </a:solidFill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Not quite as widely supported as older formats. (growing quickly though)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</a:rPr>
              <a:t>Arguably more complex than an OBJ 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B45A058-C7BB-4222-9137-AE68BBFB67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7719" y="592137"/>
            <a:ext cx="4913345" cy="5874829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095130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2352</TotalTime>
  <Words>986</Words>
  <Application>Microsoft Office PowerPoint</Application>
  <PresentationFormat>Widescreen</PresentationFormat>
  <Paragraphs>98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Tw Cen MT</vt:lpstr>
      <vt:lpstr>Circuit</vt:lpstr>
      <vt:lpstr>Models &amp; materials</vt:lpstr>
      <vt:lpstr>Lighting review</vt:lpstr>
      <vt:lpstr>LIGHTING: REQUIRMENTS</vt:lpstr>
      <vt:lpstr>LIGHTING: EXECUTION</vt:lpstr>
      <vt:lpstr>CPU to GPU UNIFORM byte ALIGNMENT ISSUES </vt:lpstr>
      <vt:lpstr>3D Model formats</vt:lpstr>
      <vt:lpstr>WAVEFRONT OBJECT (*.obj)</vt:lpstr>
      <vt:lpstr>Filmbox (*.fbx)</vt:lpstr>
      <vt:lpstr>Graphics Language Transmission Format (*.gltf)</vt:lpstr>
      <vt:lpstr>SURFACE materials</vt:lpstr>
      <vt:lpstr>CLASSIC MATERIALS</vt:lpstr>
      <vt:lpstr>USING CLASSIC MATERIALS</vt:lpstr>
      <vt:lpstr>MODERN MATERIALS (PBR)</vt:lpstr>
      <vt:lpstr>USING Modern MATERIALS</vt:lpstr>
      <vt:lpstr>Game Rendering: Tools and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graphics hardware</dc:title>
  <dc:creator>Lari Norri</dc:creator>
  <cp:lastModifiedBy>Lari Norri</cp:lastModifiedBy>
  <cp:revision>74</cp:revision>
  <dcterms:created xsi:type="dcterms:W3CDTF">2021-08-29T16:51:40Z</dcterms:created>
  <dcterms:modified xsi:type="dcterms:W3CDTF">2021-11-03T22:36:03Z</dcterms:modified>
</cp:coreProperties>
</file>

<file path=docProps/thumbnail.jpeg>
</file>